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5" r:id="rId3"/>
    <p:sldId id="258" r:id="rId4"/>
    <p:sldId id="277" r:id="rId5"/>
    <p:sldId id="260" r:id="rId6"/>
    <p:sldId id="266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0" r:id="rId15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256"/>
            <p14:sldId id="265"/>
          </p14:sldIdLst>
        </p14:section>
        <p14:section name="目录" id="{017F0D12-27D2-490C-910C-815125398AC8}">
          <p14:sldIdLst>
            <p14:sldId id="258"/>
          </p14:sldIdLst>
        </p14:section>
        <p14:section name="过渡页" id="{255FA83B-1C12-40C6-B414-038CF2130AE8}">
          <p14:sldIdLst>
            <p14:sldId id="277"/>
          </p14:sldIdLst>
        </p14:section>
        <p14:section name="内页" id="{C6D91BFE-80F2-473C-AE71-1EA12DA3CD92}">
          <p14:sldIdLst>
            <p14:sldId id="260"/>
            <p14:sldId id="266"/>
            <p14:sldId id="281"/>
          </p14:sldIdLst>
        </p14:section>
        <p14:section name="封底" id="{2E025735-C41C-4ED5-94AB-BFCE16B95C49}">
          <p14:sldIdLst>
            <p14:sldId id="282"/>
            <p14:sldId id="283"/>
            <p14:sldId id="284"/>
            <p14:sldId id="285"/>
            <p14:sldId id="286"/>
            <p14:sldId id="287"/>
            <p14:sldId id="280"/>
          </p14:sldIdLst>
        </p14:section>
        <p14:section name="设计规范" id="{D649FF30-C064-4F5D-86A8-654B6F88799F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434" userDrawn="1">
          <p15:clr>
            <a:srgbClr val="A4A3A4"/>
          </p15:clr>
        </p15:guide>
        <p15:guide id="4" orient="horz" pos="211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EB"/>
    <a:srgbClr val="EDEDED"/>
    <a:srgbClr val="AA1219"/>
    <a:srgbClr val="CC0000"/>
    <a:srgbClr val="FF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>
      <p:cViewPr varScale="1">
        <p:scale>
          <a:sx n="93" d="100"/>
          <a:sy n="93" d="100"/>
        </p:scale>
        <p:origin x="216" y="82"/>
      </p:cViewPr>
      <p:guideLst>
        <p:guide pos="3840"/>
        <p:guide pos="2434"/>
        <p:guide orient="horz" pos="21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 showGuides="1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D9358BC-04DF-4455-B949-70BC917541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9F56B79-1091-400F-A2A9-6227671170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FF21A8-AF92-4370-9E6D-DA18C0EF5F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E5F13FF-4C82-4209-AB1F-7FD604644B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024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  <a:t>2023/9/8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0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7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133A512F-7935-4AA0-B8EE-327DA99E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99AEC58-8F05-45A3-900B-EBD7DE4066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8F4F430E-61A6-4C9B-AB28-E09461FCB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17E19222-08F1-4F61-ACC2-6E16BB7436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70BAF5-028D-41B3-B9C1-DA2C824DFA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5630356-568D-4951-BB6A-685960A62A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59C00A82-D333-4159-817E-9C7380D16DA1}"/>
              </a:ext>
            </a:extLst>
          </p:cNvPr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2F7CF06-2AC1-461F-B3BC-23393E41E7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D624B0D-C38A-4A21-9289-4625DBDC6329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71D46B1-BB63-4C6F-B0CE-67B40AD7F8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1B8C26D-FDFA-4BF4-A7CF-B529B7E2DB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98E603D-9283-4A63-8228-31FC2A45BE6E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E1622BD5-1061-4C09-9A14-FD1D2E6AED4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64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28ACCEA9-8D4D-47C1-AFB3-3E215258EFDB}"/>
              </a:ext>
            </a:extLst>
          </p:cNvPr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0" name="图片 9" descr="图片包含 户外, 标牌, 黑色&#10;&#10;自动生成的说明">
            <a:extLst>
              <a:ext uri="{FF2B5EF4-FFF2-40B4-BE49-F238E27FC236}">
                <a16:creationId xmlns:a16="http://schemas.microsoft.com/office/drawing/2014/main" id="{62155B61-5059-48B5-87FF-DD4186D22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D934C7A-D80F-46AF-9EA9-3274A652C8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3973" r="3197"/>
          <a:stretch/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2A61551-45B8-4979-813A-58420CD05B43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B5C5EC2-BF47-4B56-8C74-5186E7035801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F2E2F86-D946-488E-851C-D8455FD8E6B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85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F2A3FF-349C-4A77-B4E4-30B91612AF58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D43C20-4F27-4C91-AEAA-CF5C31A80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6616902-5391-4A6F-829E-AD2830E6904C}"/>
              </a:ext>
            </a:extLst>
          </p:cNvPr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DC35A62-787F-4D0F-902F-C6A602FEBB80}"/>
              </a:ext>
            </a:extLst>
          </p:cNvPr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30E292-1289-47A7-B19B-DBEC054F4388}"/>
              </a:ext>
            </a:extLst>
          </p:cNvPr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</a:p>
        </p:txBody>
      </p:sp>
    </p:spTree>
    <p:extLst>
      <p:ext uri="{BB962C8B-B14F-4D97-AF65-F5344CB8AC3E}">
        <p14:creationId xmlns:p14="http://schemas.microsoft.com/office/powerpoint/2010/main" val="284729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2BE1FDF5-4923-43E1-8950-8527649FE6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FD0C4E5-D655-41D1-8AC5-975561F1C6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EDD1933B-16C3-4999-98BD-F73EBEC916D2}"/>
              </a:ext>
            </a:extLst>
          </p:cNvPr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33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>
            <a:extLst>
              <a:ext uri="{FF2B5EF4-FFF2-40B4-BE49-F238E27FC236}">
                <a16:creationId xmlns:a16="http://schemas.microsoft.com/office/drawing/2014/main" id="{B94F3640-73A4-452A-B43A-9C6BC3DA01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E81BD90-8A64-4ED5-A552-F6BD597FB9AE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>
            <a:extLst>
              <a:ext uri="{FF2B5EF4-FFF2-40B4-BE49-F238E27FC236}">
                <a16:creationId xmlns:a16="http://schemas.microsoft.com/office/drawing/2014/main" id="{6E06DE62-527A-47C4-87BF-FFC53A66E7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>
            <a:extLst>
              <a:ext uri="{FF2B5EF4-FFF2-40B4-BE49-F238E27FC236}">
                <a16:creationId xmlns:a16="http://schemas.microsoft.com/office/drawing/2014/main" id="{028BE167-9388-4F73-B56C-D2C5AA5DA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04C2BD-8375-4CA5-A006-B014FC0FB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>
            <a:extLst>
              <a:ext uri="{FF2B5EF4-FFF2-40B4-BE49-F238E27FC236}">
                <a16:creationId xmlns:a16="http://schemas.microsoft.com/office/drawing/2014/main" id="{E32F64F0-3B16-41D3-A21E-C57551DE70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079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6" name="图片 15" descr="文本&#10;&#10;描述已自动生成">
            <a:extLst>
              <a:ext uri="{FF2B5EF4-FFF2-40B4-BE49-F238E27FC236}">
                <a16:creationId xmlns:a16="http://schemas.microsoft.com/office/drawing/2014/main" id="{F48AE7D4-DFEE-4825-B27E-30333F4A9B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04CF1101-69DB-4A33-A9E2-33249567E3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64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>
            <a:extLst>
              <a:ext uri="{FF2B5EF4-FFF2-40B4-BE49-F238E27FC236}">
                <a16:creationId xmlns:a16="http://schemas.microsoft.com/office/drawing/2014/main" id="{5723A9D1-EED7-4450-8C0A-D4F40F2B09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D828F617-93F6-4A6A-9A46-2F3977BC7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263751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>
            <a:extLst>
              <a:ext uri="{FF2B5EF4-FFF2-40B4-BE49-F238E27FC236}">
                <a16:creationId xmlns:a16="http://schemas.microsoft.com/office/drawing/2014/main" id="{033EB741-EFF7-4BA9-9D9F-8D39CB76B557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340CE4CD-6751-47F9-A2C4-46D3B98564CC}"/>
              </a:ext>
            </a:extLst>
          </p:cNvPr>
          <p:cNvSpPr txBox="1">
            <a:spLocks/>
          </p:cNvSpPr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F900DEE-6164-48C3-8797-16E7213B07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E9C0F90-B4B1-48B6-B1D3-91ACC9BAE7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FB2C31BE-C0C5-4899-948E-BC783E5331C4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4" name="图片 13" descr="图片包含 建筑物&#10;&#10;自动生成的说明">
            <a:extLst>
              <a:ext uri="{FF2B5EF4-FFF2-40B4-BE49-F238E27FC236}">
                <a16:creationId xmlns:a16="http://schemas.microsoft.com/office/drawing/2014/main" id="{05619C6E-49A8-4320-BAA1-41C03E721E4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C8161E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>
            <a:extLst>
              <a:ext uri="{FF2B5EF4-FFF2-40B4-BE49-F238E27FC236}">
                <a16:creationId xmlns:a16="http://schemas.microsoft.com/office/drawing/2014/main" id="{545C6A52-683F-4BB0-A406-3D050A96C0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005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852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2AC7F3C-7382-4A84-A86E-90EDDD72E8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>
            <a:extLst>
              <a:ext uri="{FF2B5EF4-FFF2-40B4-BE49-F238E27FC236}">
                <a16:creationId xmlns:a16="http://schemas.microsoft.com/office/drawing/2014/main" id="{3E65EB6F-1E6F-4BA7-9B1A-87394468F9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C851C1A8-2647-4778-B954-91350A3936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67E4451-E515-4CD6-9AC2-80FEED5A3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B66B9-CD9A-4406-B82A-B301F0B2B0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AED13B5-679B-4E26-81FE-6C898B17DE9C}"/>
              </a:ext>
            </a:extLst>
          </p:cNvPr>
          <p:cNvCxnSpPr>
            <a:cxnSpLocks/>
          </p:cNvCxnSpPr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52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6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D36BD71-E314-4A66-99B1-E39EA1F94132}"/>
              </a:ext>
            </a:extLst>
          </p:cNvPr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7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>
            <a:extLst>
              <a:ext uri="{FF2B5EF4-FFF2-40B4-BE49-F238E27FC236}">
                <a16:creationId xmlns:a16="http://schemas.microsoft.com/office/drawing/2014/main" id="{98E190D1-AFAC-4AD9-B92E-58B87CBA2BBB}"/>
              </a:ext>
            </a:extLst>
          </p:cNvPr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>
            <a:extLst>
              <a:ext uri="{FF2B5EF4-FFF2-40B4-BE49-F238E27FC236}">
                <a16:creationId xmlns:a16="http://schemas.microsoft.com/office/drawing/2014/main" id="{96682C4B-F3CB-4913-99B2-00AFB7251FA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>
            <a:extLst>
              <a:ext uri="{FF2B5EF4-FFF2-40B4-BE49-F238E27FC236}">
                <a16:creationId xmlns:a16="http://schemas.microsoft.com/office/drawing/2014/main" id="{B5A17264-04D1-4C02-832A-A1DA9484B0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26FA3F28-F930-4C1E-80F2-90C73C8F30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86D724-0E80-4FBA-8317-A8CE5EF380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53A0ABC-646A-4367-9E96-FFDDE79E6B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>
            <a:extLst>
              <a:ext uri="{FF2B5EF4-FFF2-40B4-BE49-F238E27FC236}">
                <a16:creationId xmlns:a16="http://schemas.microsoft.com/office/drawing/2014/main" id="{1E4B9AD9-F42C-42B1-BF19-2BD63A06C2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763BFF2-1BD6-4E69-9E37-FE80DFEC27A8}"/>
              </a:ext>
            </a:extLst>
          </p:cNvPr>
          <p:cNvCxnSpPr>
            <a:cxnSpLocks/>
          </p:cNvCxnSpPr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22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>
            <a:extLst>
              <a:ext uri="{FF2B5EF4-FFF2-40B4-BE49-F238E27FC236}">
                <a16:creationId xmlns:a16="http://schemas.microsoft.com/office/drawing/2014/main" id="{CA3B2481-2E39-4F26-AD96-B5923670E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C227DB4D-9A52-41BB-8743-E8038C4138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B2D05E36-F937-40FD-97BB-9372B5AC93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C80367-1D9F-485B-B0F7-7C45899F90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>
            <a:extLst>
              <a:ext uri="{FF2B5EF4-FFF2-40B4-BE49-F238E27FC236}">
                <a16:creationId xmlns:a16="http://schemas.microsoft.com/office/drawing/2014/main" id="{61CC23B2-BE5F-4680-96CD-C33FF9374DF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788FC1A-7F0D-4A9B-AA04-89AD4994A8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00B84F0-53AC-421B-9FBC-62687BB5AA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E27F61-80B1-40C1-B303-E54548F0A0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6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6DC54DA7-8689-4800-BC51-1B5E92F91EBD}"/>
              </a:ext>
            </a:extLst>
          </p:cNvPr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E59BA01-ADDE-45EC-AD9A-30B45C126EF8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5C4775BF-17D8-45C0-9CB9-425332699B08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0D22151C-5CCD-4390-83DF-F41B623A3BBE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>
                  <a:extLst>
                    <a:ext uri="{FF2B5EF4-FFF2-40B4-BE49-F238E27FC236}">
                      <a16:creationId xmlns:a16="http://schemas.microsoft.com/office/drawing/2014/main" id="{4FA339D9-8197-4F28-8D72-F96BF5158E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081911D-2E44-4FD6-A0AD-907AAE52FACB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A92C7D20-4DAB-48D5-B9FE-07311B97C222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22A3E5D-FF59-4C7C-A657-F2CE27FAB8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>
            <a:extLst>
              <a:ext uri="{FF2B5EF4-FFF2-40B4-BE49-F238E27FC236}">
                <a16:creationId xmlns:a16="http://schemas.microsoft.com/office/drawing/2014/main" id="{AF8E3962-2329-4680-827B-C4237CDC5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436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78DC3B0-6545-47FD-A372-07AD4DF09697}"/>
              </a:ext>
            </a:extLst>
          </p:cNvPr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499F2E8-30BC-413E-8034-6A7278D4979C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BFD679A7-DAD2-4984-B6F0-7C9ABE4B8F0F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424CD77E-BBF9-4D46-B301-F75D3222F2E0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>
                  <a:extLst>
                    <a:ext uri="{FF2B5EF4-FFF2-40B4-BE49-F238E27FC236}">
                      <a16:creationId xmlns:a16="http://schemas.microsoft.com/office/drawing/2014/main" id="{83E81D97-88FE-44C4-85F5-ABEF155EA0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3959A77-64DA-4694-95C2-AD9E38910645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0512A63-1AB8-442E-BAE6-AF2B98235281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253681-53B8-4661-A94B-736B46C3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D403F116-EFE8-4DEB-B6FE-4D20752B74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01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3E3E6D-D003-4285-9CD3-F9F948F4D4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20F80C42-4A81-4868-AA78-9E4FF9811E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B998610-38B8-4F4F-8E37-98D574A43924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08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1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8" r:id="rId4"/>
    <p:sldLayoutId id="2147483683" r:id="rId5"/>
    <p:sldLayoutId id="2147483689" r:id="rId6"/>
    <p:sldLayoutId id="2147483682" r:id="rId7"/>
    <p:sldLayoutId id="2147483684" r:id="rId8"/>
    <p:sldLayoutId id="2147483664" r:id="rId9"/>
    <p:sldLayoutId id="2147483677" r:id="rId10"/>
    <p:sldLayoutId id="2147483678" r:id="rId11"/>
    <p:sldLayoutId id="2147483675" r:id="rId12"/>
    <p:sldLayoutId id="2147483690" r:id="rId13"/>
    <p:sldLayoutId id="2147483685" r:id="rId14"/>
    <p:sldLayoutId id="2147483686" r:id="rId15"/>
    <p:sldLayoutId id="2147483691" r:id="rId16"/>
    <p:sldLayoutId id="214748368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6771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27" indent="-241927" algn="l" defTabSz="967710" rtl="0" eaLnBrk="1" latinLnBrk="0" hangingPunct="1">
        <a:lnSpc>
          <a:spcPct val="90000"/>
        </a:lnSpc>
        <a:spcBef>
          <a:spcPts val="1058"/>
        </a:spcBef>
        <a:buFontTx/>
        <a:buBlip>
          <a:blip r:embed="rId19"/>
        </a:buBlip>
        <a:defRPr sz="2963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78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37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7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49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34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0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05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01">
          <p15:clr>
            <a:srgbClr val="F26B43"/>
          </p15:clr>
        </p15:guide>
        <p15:guide id="2" orient="horz" pos="227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227">
          <p15:clr>
            <a:srgbClr val="F26B43"/>
          </p15:clr>
        </p15:guide>
        <p15:guide id="5" orient="horz" pos="2041">
          <p15:clr>
            <a:srgbClr val="F26B43"/>
          </p15:clr>
        </p15:guide>
        <p15:guide id="6" pos="7446" userDrawn="1">
          <p15:clr>
            <a:srgbClr val="F26B43"/>
          </p15:clr>
        </p15:guide>
        <p15:guide id="7" orient="horz" pos="3651">
          <p15:clr>
            <a:srgbClr val="F26B43"/>
          </p15:clr>
        </p15:guide>
        <p15:guide id="8" orient="horz" pos="2514">
          <p15:clr>
            <a:srgbClr val="FDE53C"/>
          </p15:clr>
        </p15:guide>
        <p15:guide id="9" orient="horz" pos="1554">
          <p15:clr>
            <a:srgbClr val="FDE53C"/>
          </p15:clr>
        </p15:guide>
        <p15:guide id="12" pos="2418">
          <p15:clr>
            <a:srgbClr val="A4A3A4"/>
          </p15:clr>
        </p15:guide>
        <p15:guide id="13" pos="4830">
          <p15:clr>
            <a:srgbClr val="A4A3A4"/>
          </p15:clr>
        </p15:guide>
        <p15:guide id="14" orient="horz" pos="1356">
          <p15:clr>
            <a:srgbClr val="A4A3A4"/>
          </p15:clr>
        </p15:guide>
        <p15:guide id="15" orient="horz" pos="2718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605ECC-F19C-469E-BAA3-7810EC50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代码在线评测平台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B5F1DE-2DCC-43FF-880E-DD129209120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2023/9/10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53CAF1-A9D1-4E1E-932D-D7D1FAD855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第五组</a:t>
            </a:r>
          </a:p>
        </p:txBody>
      </p:sp>
    </p:spTree>
    <p:extLst>
      <p:ext uri="{BB962C8B-B14F-4D97-AF65-F5344CB8AC3E}">
        <p14:creationId xmlns:p14="http://schemas.microsoft.com/office/powerpoint/2010/main" val="300388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经验教训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675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1A3FB-AFAA-B835-B1FB-FBB4BB97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经验教训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BF0952-FF59-B445-A686-F0BFA04986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/>
          </a:bodyPr>
          <a:lstStyle/>
          <a:p>
            <a:r>
              <a:rPr lang="zh-CN" altLang="en-US" b="1" i="0" dirty="0">
                <a:effectLst/>
                <a:latin typeface="Söhne"/>
              </a:rPr>
              <a:t>清晰的需求分析：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在项目开始之前，确保对需求进行详尽的分析，并与利益相关者进行充分的沟通，以确保对系统功能和性能的期望明确。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模块化设计：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采用模块化和微服务架构，将系统划分为小的、独立的模块，以提高可维护性和可扩展性。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选择合适的技术栈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 选择合适的编程语言、框架和工具，以满足系统的需求。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团队协作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 确保团队成员之间的协作和沟通顺畅，使用版本控制系统进行代码管理。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dirty="0">
                <a:solidFill>
                  <a:srgbClr val="374151"/>
                </a:solidFill>
                <a:latin typeface="Söhne"/>
              </a:rPr>
              <a:t>迭代总结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：在一次迭代之后要进行及时的总结和团队讨论，及时提出并解决当前出现的问题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版本控制：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使用版本控制工具（如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Git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）和持续集成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/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持续部署流程，以确保代码的质量和稳定性。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749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成员贡献或分工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</a:t>
              </a:r>
              <a:r>
                <a:rPr lang="en-US" altLang="zh-CN" sz="13800" b="1" kern="0" dirty="0">
                  <a:solidFill>
                    <a:srgbClr val="C8161E"/>
                  </a:solidFill>
                  <a:latin typeface="Arial"/>
                  <a:ea typeface="微软雅黑"/>
                </a:rPr>
                <a:t>4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50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7D575-A318-3807-D0C2-05ED63325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成员贡献或分工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2A6DB2-C1D7-4842-E9BD-CDB005DF24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前端（主要）：方奕雄，吴昶霖</a:t>
            </a:r>
            <a:endParaRPr lang="en-US" altLang="zh-CN" dirty="0"/>
          </a:p>
          <a:p>
            <a:r>
              <a:rPr lang="zh-CN" altLang="en-US" dirty="0"/>
              <a:t>后端（主要）：常朋宇，王榆彬</a:t>
            </a:r>
            <a:endParaRPr lang="en-US" altLang="zh-CN" dirty="0"/>
          </a:p>
          <a:p>
            <a:r>
              <a:rPr lang="zh-CN" altLang="en-US" dirty="0"/>
              <a:t>数据库结构设计：吴昶霖</a:t>
            </a:r>
          </a:p>
          <a:p>
            <a:r>
              <a:rPr lang="zh-CN" altLang="en-US" dirty="0"/>
              <a:t>文档：吴昶霖，常朋宇，王榆彬，方奕雄</a:t>
            </a:r>
          </a:p>
          <a:p>
            <a:r>
              <a:rPr lang="zh-CN" altLang="en-US" dirty="0"/>
              <a:t>评测：王榆彬，方奕雄</a:t>
            </a:r>
          </a:p>
          <a:p>
            <a:r>
              <a:rPr lang="zh-CN" altLang="en-US" dirty="0"/>
              <a:t>测试：吴昶霖，常朋宇，王榆彬，方奕雄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贡献各占</a:t>
            </a:r>
            <a:r>
              <a:rPr lang="en-US" altLang="zh-CN" dirty="0"/>
              <a:t>25%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520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C87E0C-764E-46DC-8EB7-C02C2FA09B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722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58279D-56F0-4470-83BB-FF0D158B74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-158620" y="2818797"/>
            <a:ext cx="4738859" cy="2162947"/>
          </a:xfrm>
        </p:spPr>
        <p:txBody>
          <a:bodyPr/>
          <a:lstStyle/>
          <a:p>
            <a:pPr marL="508000"/>
            <a:r>
              <a:rPr lang="zh-CN" altLang="zh-CN" sz="18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本项目的目的是创建一个简易的代码在线评测平台，允许用户解答编程题目并进行在线自动评测。该平台的规模适中，旨在支持</a:t>
            </a:r>
            <a:r>
              <a:rPr lang="en-US" altLang="zh-CN" sz="18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1000</a:t>
            </a:r>
            <a:r>
              <a:rPr lang="zh-CN" altLang="zh-CN" sz="18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个并发用户进行评测。项目的主要目标是提供用户注册、登录、题目查看、代码提交和自动评测等功能。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3EEC080-4802-48DA-BDB7-2531F3FF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项目介绍</a:t>
            </a:r>
          </a:p>
        </p:txBody>
      </p:sp>
      <p:pic>
        <p:nvPicPr>
          <p:cNvPr id="11" name="图片占位符 10" descr="城市的风景&#10;&#10;描述已自动生成">
            <a:extLst>
              <a:ext uri="{FF2B5EF4-FFF2-40B4-BE49-F238E27FC236}">
                <a16:creationId xmlns:a16="http://schemas.microsoft.com/office/drawing/2014/main" id="{31F0ABBB-E725-4936-983C-4B9744483C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3" r="20123"/>
          <a:stretch/>
        </p:blipFill>
        <p:spPr/>
      </p:pic>
    </p:spTree>
    <p:extLst>
      <p:ext uri="{BB962C8B-B14F-4D97-AF65-F5344CB8AC3E}">
        <p14:creationId xmlns:p14="http://schemas.microsoft.com/office/powerpoint/2010/main" val="45901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 descr="图片包含 泰迪熊, 建筑, 熊, 装满&#10;&#10;描述已自动生成">
            <a:extLst>
              <a:ext uri="{FF2B5EF4-FFF2-40B4-BE49-F238E27FC236}">
                <a16:creationId xmlns:a16="http://schemas.microsoft.com/office/drawing/2014/main" id="{71FC82FA-0DC3-4228-A6AB-9FB9A0CA56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9" r="20389"/>
          <a:stretch/>
        </p:blipFill>
        <p:spPr/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B8457E3-9FED-46BF-ADA6-6F922D4F2578}"/>
              </a:ext>
            </a:extLst>
          </p:cNvPr>
          <p:cNvSpPr/>
          <p:nvPr/>
        </p:nvSpPr>
        <p:spPr>
          <a:xfrm>
            <a:off x="6618650" y="121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产品特色与创新点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06BA19C-2A59-4169-A9AF-D30EF2FB4DAF}"/>
              </a:ext>
            </a:extLst>
          </p:cNvPr>
          <p:cNvGrpSpPr/>
          <p:nvPr/>
        </p:nvGrpSpPr>
        <p:grpSpPr>
          <a:xfrm>
            <a:off x="5688375" y="1218700"/>
            <a:ext cx="720000" cy="720000"/>
            <a:chOff x="5412150" y="1180600"/>
            <a:chExt cx="720000" cy="720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D57DE09-A430-406B-A844-CB736CCD4BD9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44B665-1FA9-44DF-B2BD-11729D313FF8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0F7BF95-A7BE-458C-BB5C-3769DDFF9E7F}"/>
              </a:ext>
            </a:extLst>
          </p:cNvPr>
          <p:cNvGrpSpPr/>
          <p:nvPr/>
        </p:nvGrpSpPr>
        <p:grpSpPr>
          <a:xfrm>
            <a:off x="5688375" y="2298700"/>
            <a:ext cx="720000" cy="720000"/>
            <a:chOff x="5412150" y="2260600"/>
            <a:chExt cx="720000" cy="720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B57CAE6-7213-494A-BFF2-E863469AA206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B2CCAFC-6AE3-4676-9EC2-C1E1035D18FC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52310B0-6824-49AF-BF4A-B2594D4AD361}"/>
              </a:ext>
            </a:extLst>
          </p:cNvPr>
          <p:cNvGrpSpPr/>
          <p:nvPr/>
        </p:nvGrpSpPr>
        <p:grpSpPr>
          <a:xfrm>
            <a:off x="5688375" y="3378700"/>
            <a:ext cx="720000" cy="720000"/>
            <a:chOff x="5412150" y="334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0DAEC36-4DE0-4B07-AB4B-BBD38DA98017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A61687F-3A22-4C28-934B-66A59E06F982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3749FA2-9388-4453-BC33-43422119B2C5}"/>
              </a:ext>
            </a:extLst>
          </p:cNvPr>
          <p:cNvGrpSpPr/>
          <p:nvPr/>
        </p:nvGrpSpPr>
        <p:grpSpPr>
          <a:xfrm>
            <a:off x="5688375" y="4458700"/>
            <a:ext cx="720000" cy="720000"/>
            <a:chOff x="5412150" y="442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B674FBB-96AF-4F18-ADC9-13A198FD3217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CDB4CD-FED7-40DD-81FA-71A09C291886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D726FC8-315A-4E01-BC76-6016CA1B59E6}"/>
              </a:ext>
            </a:extLst>
          </p:cNvPr>
          <p:cNvSpPr/>
          <p:nvPr/>
        </p:nvSpPr>
        <p:spPr>
          <a:xfrm>
            <a:off x="6618650" y="337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经验教训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A9D299B-A5C0-495D-BD31-F1A8965CE4F2}"/>
              </a:ext>
            </a:extLst>
          </p:cNvPr>
          <p:cNvSpPr/>
          <p:nvPr/>
        </p:nvSpPr>
        <p:spPr>
          <a:xfrm>
            <a:off x="6618650" y="445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成员贡献或分工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C9B6454-04CB-4AD1-A51C-807E37232997}"/>
              </a:ext>
            </a:extLst>
          </p:cNvPr>
          <p:cNvSpPr/>
          <p:nvPr/>
        </p:nvSpPr>
        <p:spPr>
          <a:xfrm>
            <a:off x="0" y="0"/>
            <a:ext cx="2032000" cy="1143000"/>
          </a:xfrm>
          <a:prstGeom prst="roundRect">
            <a:avLst>
              <a:gd name="adj" fmla="val 16667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A69BE773-43D4-4183-A454-3565166A68EE}"/>
              </a:ext>
            </a:extLst>
          </p:cNvPr>
          <p:cNvSpPr/>
          <p:nvPr/>
        </p:nvSpPr>
        <p:spPr>
          <a:xfrm>
            <a:off x="6618650" y="229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架构与关键技术</a:t>
            </a:r>
          </a:p>
        </p:txBody>
      </p:sp>
    </p:spTree>
    <p:extLst>
      <p:ext uri="{BB962C8B-B14F-4D97-AF65-F5344CB8AC3E}">
        <p14:creationId xmlns:p14="http://schemas.microsoft.com/office/powerpoint/2010/main" val="4059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产品特色与创新点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34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>
            <a:extLst>
              <a:ext uri="{FF2B5EF4-FFF2-40B4-BE49-F238E27FC236}">
                <a16:creationId xmlns:a16="http://schemas.microsoft.com/office/drawing/2014/main" id="{A048031C-ACCD-4F47-AC1D-F55A1029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i="0" dirty="0">
                <a:effectLst/>
                <a:latin typeface="Söhne"/>
              </a:rPr>
              <a:t>产品特色</a:t>
            </a:r>
            <a:endParaRPr lang="zh-CN" altLang="en-US" dirty="0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DD1CC97B-827D-430E-B8C4-D5CB49F6B12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多语言支持：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提供了广泛的编程语言支持，使开发者可以使用他们熟悉的语言进行编程和评测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实时反馈：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提供实时代码执行结果反馈，包括编译错误、运行时错误和输出信息，让用户更快速地发现和解决问题。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Söhne"/>
              </a:rPr>
              <a:t>在线编译功能</a:t>
            </a:r>
            <a:r>
              <a:rPr lang="zh-CN" altLang="en-US" b="1" i="0" dirty="0">
                <a:effectLst/>
                <a:latin typeface="Söhne"/>
              </a:rPr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支持用户可以在线编译，自己评估代码的正确性。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弹性伸缩：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使用容器化技术和容器编排工具，实现弹性伸缩，以应对不同负载情况，确保高可用性和性能。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安全性和隐私：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实施严格的安全措施，以确保用户数据的安全性和隐私保护。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912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40344CF-58CC-4B50-9449-739EE7AAD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i="0" dirty="0">
                <a:effectLst/>
                <a:latin typeface="Söhne"/>
              </a:rPr>
              <a:t>创新点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51D8969-4AD9-43EF-A9A7-9D9CF4835A6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多环境支持：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提供多个编译执行环境，用户可以选择不同的环境进行评测，以确保代码在不同场景下的可执行性。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>
              <a:lnSpc>
                <a:spcPct val="120000"/>
              </a:lnSpc>
            </a:pPr>
            <a:r>
              <a:rPr lang="zh-CN" altLang="en-US" b="1" i="0" dirty="0">
                <a:effectLst/>
                <a:latin typeface="Söhne"/>
              </a:rPr>
              <a:t>容器化和弹性伸缩：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利用容器化和容器编排技术，系统能够自动扩展和收缩容器，适应不同规模的负载，提供高效的资源利用率。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212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架构与关键技术</a:t>
            </a:r>
            <a:endParaRPr lang="zh-CN" altLang="en-US" sz="4000" b="1" dirty="0">
              <a:solidFill>
                <a:srgbClr val="C8161E"/>
              </a:solidFill>
              <a:latin typeface="+mj-ea"/>
              <a:ea typeface="+mj-ea"/>
              <a:cs typeface="+mj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02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07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6D73D3-17A9-1ED6-A2A2-601A2797B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架构与关键技术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914FBB-10C8-2735-9275-CEB15938FEE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i="0" dirty="0">
                <a:effectLst/>
                <a:latin typeface="Söhne"/>
              </a:rPr>
              <a:t>微服务架构：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使用微服务架构，将不同的功能模块划分为独立的微服务，例如题目管理、评测任务调度、编译执行环境管理、结果通知等。这有助于提高系统的可伸缩性、可维护性和可扩展性。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容器化：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采用容器化技术，如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Docker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，将评测任务隔离在独立的容器中，以确保环境隔离和一致性。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前后端分离：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采用前后端分离的架构，使用现代前端框架（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React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）构建用户界面，通过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API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与后端微服务（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Spring Boot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）进行通信，以提供响应式和交互式用户体验。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zh-CN" altLang="en-US" b="1" i="0" dirty="0">
                <a:effectLst/>
                <a:latin typeface="Söhne"/>
              </a:rPr>
              <a:t>多层架构：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采用典型的多层架构，包括用户界面层、应用程序逻辑层、微服务层和数据存储层，以确保清晰的分层设计和模块化开发。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403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633D9-DA7E-4E27-AFBC-63B63712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关键技术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395F52-4FEF-F81E-DDD9-CFA9C90AEE8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pPr algn="l"/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前端技术（</a:t>
            </a: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React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）</a:t>
            </a:r>
            <a:endParaRPr lang="en-US" altLang="zh-CN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React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框架：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React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作为前端框架，它提供了组件化的开发方式，可以更轻松地构建复杂的用户界面。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React Router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用于实现前端路由，管理不同页面和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URL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之间的导航。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HTTP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请求库（</a:t>
            </a:r>
            <a:r>
              <a:rPr lang="en-US" altLang="zh-CN" b="1" i="0" dirty="0" err="1">
                <a:solidFill>
                  <a:srgbClr val="374151"/>
                </a:solidFill>
                <a:effectLst/>
                <a:latin typeface="Söhne"/>
              </a:rPr>
              <a:t>axios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）：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用于与后端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API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进行通信，发送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HTTP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请求并处理响应数据。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前端构建工具：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使用构建工具（如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Webpack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、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Babel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等）来打包、优化和压缩前端代码，以提高性能和加载速度。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zh-CN" altLang="en-US" b="1" i="0" dirty="0">
                <a:effectLst/>
                <a:latin typeface="Söhne"/>
              </a:rPr>
              <a:t>后端技术（</a:t>
            </a:r>
            <a:r>
              <a:rPr lang="en-US" altLang="zh-CN" b="1" i="0" dirty="0">
                <a:effectLst/>
                <a:latin typeface="Söhne"/>
              </a:rPr>
              <a:t>Spring Boot</a:t>
            </a:r>
            <a:r>
              <a:rPr lang="zh-CN" altLang="en-US" b="1" i="0" dirty="0">
                <a:effectLst/>
                <a:latin typeface="Söhne"/>
              </a:rPr>
              <a:t>）：</a:t>
            </a:r>
            <a:endParaRPr lang="en-US" altLang="zh-CN" b="1" i="0" dirty="0">
              <a:effectLst/>
              <a:latin typeface="Söhne"/>
            </a:endParaRPr>
          </a:p>
          <a:p>
            <a:pPr marL="0" indent="0" algn="l">
              <a:buNone/>
            </a:pPr>
            <a:r>
              <a:rPr lang="en-US" altLang="zh-CN" b="1" i="0" dirty="0">
                <a:effectLst/>
                <a:latin typeface="Söhne"/>
              </a:rPr>
              <a:t>1.Spring Boot</a:t>
            </a:r>
            <a:r>
              <a:rPr lang="zh-CN" altLang="en-US" b="1" i="0" dirty="0">
                <a:effectLst/>
                <a:latin typeface="Söhne"/>
              </a:rPr>
              <a:t>框架：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Spring Boot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构建后端应用，它简化了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Spring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应用程序的开发和部署。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 algn="l">
              <a:buNone/>
            </a:pPr>
            <a:r>
              <a:rPr lang="en-US" altLang="zh-CN" dirty="0">
                <a:solidFill>
                  <a:srgbClr val="374151"/>
                </a:solidFill>
                <a:latin typeface="Söhne"/>
              </a:rPr>
              <a:t>2.</a:t>
            </a:r>
            <a:r>
              <a:rPr lang="zh-CN" altLang="en-US" b="1" i="0" dirty="0">
                <a:effectLst/>
                <a:latin typeface="Söhne"/>
              </a:rPr>
              <a:t> </a:t>
            </a:r>
            <a:r>
              <a:rPr lang="en-US" altLang="zh-CN" b="1" dirty="0" err="1">
                <a:latin typeface="Söhne"/>
              </a:rPr>
              <a:t>Mybatis</a:t>
            </a:r>
            <a:r>
              <a:rPr lang="en-US" altLang="zh-CN" b="1" dirty="0">
                <a:latin typeface="Söhne"/>
              </a:rPr>
              <a:t>-plus</a:t>
            </a:r>
            <a:r>
              <a:rPr lang="zh-CN" altLang="en-US" b="1" i="0" dirty="0">
                <a:effectLst/>
                <a:latin typeface="Söhne"/>
              </a:rPr>
              <a:t>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用于与数据库进行交互，实现持久化和数据访问层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 algn="l">
              <a:buNone/>
            </a:pPr>
            <a:r>
              <a:rPr lang="en-US" altLang="zh-CN" dirty="0">
                <a:solidFill>
                  <a:srgbClr val="374151"/>
                </a:solidFill>
                <a:latin typeface="Söhne"/>
              </a:rPr>
              <a:t>3.</a:t>
            </a:r>
            <a:r>
              <a:rPr lang="en-US" altLang="zh-CN" b="1" i="0" dirty="0">
                <a:effectLst/>
                <a:latin typeface="Söhne"/>
              </a:rPr>
              <a:t> Spring MVC</a:t>
            </a:r>
            <a:r>
              <a:rPr lang="zh-CN" altLang="en-US" b="1" i="0" dirty="0">
                <a:effectLst/>
                <a:latin typeface="Söhne"/>
              </a:rPr>
              <a:t>：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用于处理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HTTP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请求和构建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RESTful API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，实现前后端的数据交互。</a:t>
            </a:r>
            <a:endParaRPr lang="en-US" altLang="zh-CN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数据库技术（</a:t>
            </a: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MySQL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）：</a:t>
            </a:r>
            <a:endParaRPr lang="zh-CN" alt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MySQL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数据库：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作为后端应用的持久化存储，用于存储用户信息、评测任务数据、题库等。</a:t>
            </a:r>
          </a:p>
          <a:p>
            <a:pPr algn="l">
              <a:buFont typeface="+mj-lt"/>
              <a:buAutoNum type="arabicPeriod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数据库连接池（如</a:t>
            </a:r>
            <a:r>
              <a:rPr lang="en-US" altLang="zh-CN" b="1" i="0" dirty="0" err="1">
                <a:solidFill>
                  <a:srgbClr val="374151"/>
                </a:solidFill>
                <a:effectLst/>
                <a:latin typeface="Söhne"/>
              </a:rPr>
              <a:t>HikariCP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）：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用于管理数据库连接，提高性能和资源利用率。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SQL</a:t>
            </a: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语言：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编写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SQL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查询和操作语句，用于从数据库中检索和存储数据。</a:t>
            </a:r>
            <a:endParaRPr lang="en-US" altLang="zh-CN" b="1" i="0" dirty="0">
              <a:effectLst/>
              <a:latin typeface="Söhne"/>
            </a:endParaRPr>
          </a:p>
          <a:p>
            <a:pPr algn="l"/>
            <a:endParaRPr lang="en-US" altLang="zh-CN" b="1" dirty="0">
              <a:solidFill>
                <a:srgbClr val="374151"/>
              </a:solidFill>
              <a:latin typeface="Söhne"/>
            </a:endParaRPr>
          </a:p>
          <a:p>
            <a:pPr algn="l"/>
            <a:endParaRPr lang="zh-CN" alt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 algn="l">
              <a:buNone/>
            </a:pPr>
            <a:endParaRPr lang="zh-CN" alt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834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  <a:effectLst/>
      </a:spPr>
      <a:bodyPr rtlCol="0" anchor="ctr"/>
      <a:lstStyle>
        <a:defPPr algn="just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演示文稿1" id="{58207EA5-DF65-41EA-AC31-C4A3CCF3DB63}" vid="{ECDA9F49-FF6D-42F4-A480-1F82BD0E4C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4131</TotalTime>
  <Words>907</Words>
  <Application>Microsoft Office PowerPoint</Application>
  <PresentationFormat>宽屏</PresentationFormat>
  <Paragraphs>69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HarmonyOS Sans SC Black</vt:lpstr>
      <vt:lpstr>Söhne</vt:lpstr>
      <vt:lpstr>等线</vt:lpstr>
      <vt:lpstr>宋体</vt:lpstr>
      <vt:lpstr>Arial</vt:lpstr>
      <vt:lpstr>Segoe UI</vt:lpstr>
      <vt:lpstr>自定义设计方案</vt:lpstr>
      <vt:lpstr>代码在线评测平台</vt:lpstr>
      <vt:lpstr>项目介绍</vt:lpstr>
      <vt:lpstr>PowerPoint 演示文稿</vt:lpstr>
      <vt:lpstr>产品特色与创新点</vt:lpstr>
      <vt:lpstr>产品特色</vt:lpstr>
      <vt:lpstr>创新点</vt:lpstr>
      <vt:lpstr>架构与关键技术</vt:lpstr>
      <vt:lpstr>架构与关键技术</vt:lpstr>
      <vt:lpstr>关键技术</vt:lpstr>
      <vt:lpstr>经验教训</vt:lpstr>
      <vt:lpstr>经验教训</vt:lpstr>
      <vt:lpstr>成员贡献或分工</vt:lpstr>
      <vt:lpstr>成员贡献或分工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lastModifiedBy>eternal cradle</cp:lastModifiedBy>
  <cp:revision>279</cp:revision>
  <cp:lastPrinted>2017-10-17T16:00:00Z</cp:lastPrinted>
  <dcterms:created xsi:type="dcterms:W3CDTF">2017-10-17T16:00:00Z</dcterms:created>
  <dcterms:modified xsi:type="dcterms:W3CDTF">2023-09-08T13:56:16Z</dcterms:modified>
  <cp:category>work report</cp:category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</Properties>
</file>

<file path=docProps/thumbnail.jpeg>
</file>